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9" r:id="rId5"/>
    <p:sldId id="270" r:id="rId6"/>
    <p:sldId id="271" r:id="rId7"/>
    <p:sldId id="261" r:id="rId8"/>
    <p:sldId id="276" r:id="rId9"/>
    <p:sldId id="260" r:id="rId10"/>
    <p:sldId id="258" r:id="rId11"/>
    <p:sldId id="265" r:id="rId12"/>
    <p:sldId id="275" r:id="rId13"/>
    <p:sldId id="272" r:id="rId14"/>
    <p:sldId id="262" r:id="rId15"/>
    <p:sldId id="26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1A1-CDE4-4B24-84DD-F7D65E6FBCE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FDBF-DE2E-46D2-986E-6AA9C065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0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1A1-CDE4-4B24-84DD-F7D65E6FBCE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FDBF-DE2E-46D2-986E-6AA9C065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4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1A1-CDE4-4B24-84DD-F7D65E6FBCE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FDBF-DE2E-46D2-986E-6AA9C065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1A1-CDE4-4B24-84DD-F7D65E6FBCE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FDBF-DE2E-46D2-986E-6AA9C065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5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1A1-CDE4-4B24-84DD-F7D65E6FBCE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FDBF-DE2E-46D2-986E-6AA9C065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9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1A1-CDE4-4B24-84DD-F7D65E6FBCE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FDBF-DE2E-46D2-986E-6AA9C065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4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1A1-CDE4-4B24-84DD-F7D65E6FBCE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FDBF-DE2E-46D2-986E-6AA9C065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7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1A1-CDE4-4B24-84DD-F7D65E6FBCE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FDBF-DE2E-46D2-986E-6AA9C065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1A1-CDE4-4B24-84DD-F7D65E6FBCE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FDBF-DE2E-46D2-986E-6AA9C065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2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1A1-CDE4-4B24-84DD-F7D65E6FBCE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FDBF-DE2E-46D2-986E-6AA9C065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1A1-CDE4-4B24-84DD-F7D65E6FBCE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FDBF-DE2E-46D2-986E-6AA9C065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5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8A1A1-CDE4-4B24-84DD-F7D65E6FBCE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AFDBF-DE2E-46D2-986E-6AA9C065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2" y="700088"/>
            <a:ext cx="9438968" cy="499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0"/>
            <a:ext cx="10921284" cy="659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ww.frontiersin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8" y="244700"/>
            <a:ext cx="11307650" cy="645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stribution of dose ingested among patients with aluminum phosphide... |  Download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32" y="766916"/>
            <a:ext cx="9660194" cy="44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6632" y="5680726"/>
            <a:ext cx="10338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40C28"/>
                </a:solidFill>
                <a:latin typeface="Google Sans"/>
              </a:rPr>
              <a:t>Lethal dose of ALP is 1-1.5 g</a:t>
            </a:r>
            <a:r>
              <a:rPr lang="en-US" sz="2000" b="1" dirty="0">
                <a:solidFill>
                  <a:srgbClr val="1F1F1F"/>
                </a:solidFill>
                <a:latin typeface="Google Sans"/>
              </a:rPr>
              <a:t>. Deaths are reported even with a dose of 150-500 mg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30853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9656" y="2509620"/>
            <a:ext cx="102058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i="0" dirty="0" smtClean="0">
                <a:solidFill>
                  <a:srgbClr val="333333"/>
                </a:solidFill>
                <a:effectLst/>
                <a:latin typeface="Noto Sans"/>
              </a:rPr>
              <a:t>21 studies with 3432 cases of ALP poisoning were included in this meta-analysis. The mortality rate of ALP poisoning in Iran was 39.6%,. Morality rate in male and female patients was 62.3% and </a:t>
            </a:r>
            <a:r>
              <a:rPr lang="en-US" sz="2800" dirty="0">
                <a:solidFill>
                  <a:srgbClr val="333333"/>
                </a:solidFill>
                <a:latin typeface="Noto Sans"/>
              </a:rPr>
              <a:t>2</a:t>
            </a:r>
            <a:r>
              <a:rPr lang="en-US" sz="2800" b="0" i="0" dirty="0" smtClean="0">
                <a:solidFill>
                  <a:srgbClr val="333333"/>
                </a:solidFill>
                <a:effectLst/>
                <a:latin typeface="Noto Sans"/>
              </a:rPr>
              <a:t>7.7%.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08339" y="568697"/>
            <a:ext cx="10637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471F1F"/>
                </a:solidFill>
                <a:effectLst/>
                <a:latin typeface="Noto Sans"/>
              </a:rPr>
              <a:t>Aluminum Phosphide Poisoning Mortality Rate in Iran; a Systematic Review and Meta-Analysis</a:t>
            </a:r>
            <a:endParaRPr lang="en-US" sz="2800" b="1" i="0" dirty="0">
              <a:solidFill>
                <a:srgbClr val="471F1F"/>
              </a:solidFill>
              <a:effectLst/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203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end of incidence of referred cases for phosphine analysis and positive phosphine tests in Tehran per 1 million of population in an 8-year study 2006 to 201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67" y="1238183"/>
            <a:ext cx="7620000" cy="52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end of the total referred cases for phosphine analysis, total number of positive phosphine tests in Tehran population in an 8-year study, Tehran, Iran, 2006 to 201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70" y="444857"/>
            <a:ext cx="8096250" cy="865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Note.org - EMN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4" y="0"/>
            <a:ext cx="10731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452" y="32088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aluminum phosphide poisoning</a:t>
            </a:r>
            <a:endParaRPr lang="fa-IR" sz="6000" b="1" dirty="0"/>
          </a:p>
        </p:txBody>
      </p:sp>
      <p:pic>
        <p:nvPicPr>
          <p:cNvPr id="4" name="Picture 2" descr="https://www.lifeder.com/wp-content/uploads/2020/01/AlPO4-300x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57" y="1899634"/>
            <a:ext cx="6800045" cy="49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1/15/Aluminum_Phosphide.jpg/250px-Aluminum_Phosph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layer.slideplayer.com/106/17815205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" y="334852"/>
            <a:ext cx="1089552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layer.slideplayer.com/106/17815205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6" y="734094"/>
            <a:ext cx="9753600" cy="521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layer.slideplayer.com/106/17815205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" y="334852"/>
            <a:ext cx="11165983" cy="62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2" y="486698"/>
            <a:ext cx="11164528" cy="58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834" y="2451142"/>
            <a:ext cx="11559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40C28"/>
                </a:solidFill>
                <a:latin typeface="Google Sans"/>
              </a:rPr>
              <a:t>cellular hypoxia due to the effect on mitochondria, inhibition of cytochrome C </a:t>
            </a:r>
            <a:r>
              <a:rPr lang="en-US" sz="3600" b="1" dirty="0" smtClean="0">
                <a:solidFill>
                  <a:srgbClr val="040C28"/>
                </a:solidFill>
                <a:latin typeface="Google Sans"/>
              </a:rPr>
              <a:t> oxidase </a:t>
            </a:r>
            <a:r>
              <a:rPr lang="en-US" sz="3600" b="1" dirty="0">
                <a:solidFill>
                  <a:srgbClr val="040C28"/>
                </a:solidFill>
                <a:latin typeface="Google Sans"/>
              </a:rPr>
              <a:t>and formation of highly reactive hydroxyl radicals</a:t>
            </a:r>
            <a:endParaRPr lang="fa-IR" sz="3600" b="1" dirty="0"/>
          </a:p>
        </p:txBody>
      </p:sp>
    </p:spTree>
    <p:extLst>
      <p:ext uri="{BB962C8B-B14F-4D97-AF65-F5344CB8AC3E}">
        <p14:creationId xmlns:p14="http://schemas.microsoft.com/office/powerpoint/2010/main" val="33545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93</Words>
  <Application>Microsoft Office PowerPoint</Application>
  <PresentationFormat>Widescreen</PresentationFormat>
  <Paragraphs>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Google Sans</vt:lpstr>
      <vt:lpstr>Noto Sans</vt:lpstr>
      <vt:lpstr>Times New Roman</vt:lpstr>
      <vt:lpstr>Office Theme</vt:lpstr>
      <vt:lpstr>PowerPoint Presentation</vt:lpstr>
      <vt:lpstr>aluminum phosphide poisoning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KASRA</dc:creator>
  <cp:lastModifiedBy>فاطمه سادات صفوی</cp:lastModifiedBy>
  <cp:revision>21</cp:revision>
  <dcterms:created xsi:type="dcterms:W3CDTF">2025-05-06T13:42:10Z</dcterms:created>
  <dcterms:modified xsi:type="dcterms:W3CDTF">2025-05-07T08:05:01Z</dcterms:modified>
</cp:coreProperties>
</file>